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aleway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  <p:embeddedFont>
      <p:font typeface="Raleway Thin"/>
      <p:regular r:id="rId31"/>
      <p:bold r:id="rId32"/>
      <p:italic r:id="rId33"/>
      <p:boldItalic r:id="rId34"/>
    </p:embeddedFont>
    <p:embeddedFont>
      <p:font typeface="Caveat Medium"/>
      <p:regular r:id="rId35"/>
      <p:bold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aleway-bold.fntdata"/><Relationship Id="rId23" Type="http://schemas.openxmlformats.org/officeDocument/2006/relationships/font" Target="fonts/Ralew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boldItalic.fntdata"/><Relationship Id="rId25" Type="http://schemas.openxmlformats.org/officeDocument/2006/relationships/font" Target="fonts/Raleway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Thin-regular.fntdata"/><Relationship Id="rId30" Type="http://schemas.openxmlformats.org/officeDocument/2006/relationships/font" Target="fonts/Lato-boldItalic.fntdata"/><Relationship Id="rId11" Type="http://schemas.openxmlformats.org/officeDocument/2006/relationships/slide" Target="slides/slide6.xml"/><Relationship Id="rId33" Type="http://schemas.openxmlformats.org/officeDocument/2006/relationships/font" Target="fonts/RalewayThin-italic.fntdata"/><Relationship Id="rId10" Type="http://schemas.openxmlformats.org/officeDocument/2006/relationships/slide" Target="slides/slide5.xml"/><Relationship Id="rId32" Type="http://schemas.openxmlformats.org/officeDocument/2006/relationships/font" Target="fonts/RalewayThin-bold.fntdata"/><Relationship Id="rId13" Type="http://schemas.openxmlformats.org/officeDocument/2006/relationships/slide" Target="slides/slide8.xml"/><Relationship Id="rId35" Type="http://schemas.openxmlformats.org/officeDocument/2006/relationships/font" Target="fonts/CaveatMedium-regular.fntdata"/><Relationship Id="rId12" Type="http://schemas.openxmlformats.org/officeDocument/2006/relationships/slide" Target="slides/slide7.xml"/><Relationship Id="rId34" Type="http://schemas.openxmlformats.org/officeDocument/2006/relationships/font" Target="fonts/RalewayThin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CaveatMedium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54ecc00bd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54ecc00bd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70e3440d50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70e3440d50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70e3440d50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70e3440d50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Insights events are logged only when CloudTrail detects changes in your account's API usage or error rate logging that differ significantly from the account's typical usage patterns</a:t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An Insights event is logged at the start of the unusual activity, and another Insights event is logged to mark the end of the unusual activity</a:t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454f085fce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454f085fce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551c62689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551c6268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e965474a9_3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e965474a9_3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551c626892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551c626892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d814cf7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d814cf7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9712fce9ae_1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9712fce9ae_1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9712fce9ae_1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9712fce9ae_1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9712fce9ae_1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9712fce9ae_1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6e2f66a33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6e2f66a33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event.outcome: success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70e3440d50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70e3440d5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Entra Audit – </a:t>
            </a:r>
            <a:r>
              <a:rPr b="1"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Information about changes applied to your tenant, such as users and group management or updates applied to your tenant’s resources</a:t>
            </a:r>
            <a:endParaRPr b="1"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Entra Provisioning – Activities performed by the provisioning service, such as the creation of a group in ServiceNow or a user imported from Workday</a:t>
            </a:r>
            <a:endParaRPr b="1" sz="1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8cb7965a4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8cb7965a4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activity can be an action taken by an IAM identity, or service that is monitorable by CloudTrail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Management Console, AWS SDKs, command line tools, and other AWS services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Relationship Id="rId4" Type="http://schemas.openxmlformats.org/officeDocument/2006/relationships/image" Target="../media/image6.png"/><Relationship Id="rId5" Type="http://schemas.openxmlformats.org/officeDocument/2006/relationships/hyperlink" Target="https://unsplash.com/@lennonzf?utm_content=creditCopyText&amp;utm_medium=referral&amp;utm_source=unsplash" TargetMode="External"/><Relationship Id="rId6" Type="http://schemas.openxmlformats.org/officeDocument/2006/relationships/hyperlink" Target="https://unsplash.com/photos/empty-road-surrounded-buildings-yAeUPmbyS-0?utm_content=creditCopyText&amp;utm_medium=referral&amp;utm_source=unsplash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jpg"/><Relationship Id="rId4" Type="http://schemas.openxmlformats.org/officeDocument/2006/relationships/image" Target="../media/image6.png"/><Relationship Id="rId5" Type="http://schemas.openxmlformats.org/officeDocument/2006/relationships/hyperlink" Target="https://unsplash.com/@lennonzf?utm_content=creditCopyText&amp;utm_medium=referral&amp;utm_source=unsplash" TargetMode="External"/><Relationship Id="rId6" Type="http://schemas.openxmlformats.org/officeDocument/2006/relationships/hyperlink" Target="https://unsplash.com/photos/empty-road-surrounded-buildings-yAeUPmbyS-0?utm_content=creditCopyText&amp;utm_medium=referral&amp;utm_source=unsplash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jpg"/><Relationship Id="rId4" Type="http://schemas.openxmlformats.org/officeDocument/2006/relationships/image" Target="../media/image6.png"/><Relationship Id="rId5" Type="http://schemas.openxmlformats.org/officeDocument/2006/relationships/hyperlink" Target="https://unsplash.com/@lennonzf?utm_content=creditCopyText&amp;utm_medium=referral&amp;utm_source=unsplash" TargetMode="External"/><Relationship Id="rId6" Type="http://schemas.openxmlformats.org/officeDocument/2006/relationships/hyperlink" Target="https://unsplash.com/photos/empty-road-surrounded-buildings-yAeUPmbyS-0?utm_content=creditCopyText&amp;utm_medium=referral&amp;utm_source=unsplash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Relationship Id="rId4" Type="http://schemas.openxmlformats.org/officeDocument/2006/relationships/hyperlink" Target="https://unsplash.com/@ventiviews?utm_content=creditCopyText&amp;utm_medium=referral&amp;utm_source=unsplash" TargetMode="External"/><Relationship Id="rId5" Type="http://schemas.openxmlformats.org/officeDocument/2006/relationships/hyperlink" Target="https://unsplash.com/photos/a-close-up-of-a-bald-eagle-with-a-black-background-9kPhsNbjQeE?utm_content=creditCopyText&amp;utm_medium=referral&amp;utm_source=unsplash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Relationship Id="rId4" Type="http://schemas.openxmlformats.org/officeDocument/2006/relationships/hyperlink" Target="https://unsplash.com/@ventiviews?utm_content=creditCopyText&amp;utm_medium=referral&amp;utm_source=unsplash" TargetMode="External"/><Relationship Id="rId5" Type="http://schemas.openxmlformats.org/officeDocument/2006/relationships/hyperlink" Target="https://unsplash.com/photos/a-close-up-of-a-bald-eagle-with-a-black-background-9kPhsNbjQeE?utm_content=creditCopyText&amp;utm_medium=referral&amp;utm_source=unsplash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hyperlink" Target="https://unsplash.com/@tylerleeeaston?utm_content=creditCopyText&amp;utm_medium=referral&amp;utm_source=unsplash" TargetMode="External"/><Relationship Id="rId5" Type="http://schemas.openxmlformats.org/officeDocument/2006/relationships/hyperlink" Target="https://unsplash.com/@russ_jay?utm_content=creditCopyText&amp;utm_medium=referral&amp;utm_source=unsplash" TargetMode="External"/><Relationship Id="rId6" Type="http://schemas.openxmlformats.org/officeDocument/2006/relationships/hyperlink" Target="https://unsplash.com/photos/purple-and-yellow-unk-neon-light-signage-yd-lwk3TJfY?utm_content=creditCopyText&amp;utm_medium=referral&amp;utm_source=unsplash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title"/>
          </p:nvPr>
        </p:nvSpPr>
        <p:spPr>
          <a:xfrm>
            <a:off x="402525" y="1539150"/>
            <a:ext cx="8296800" cy="18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FFFF00"/>
                </a:solidFill>
              </a:rPr>
              <a:t>Jupyter Jetpack: Automating Cloud Threat Hunting</a:t>
            </a:r>
            <a:endParaRPr sz="4500">
              <a:solidFill>
                <a:srgbClr val="FFFF00"/>
              </a:solidFill>
            </a:endParaRPr>
          </a:p>
        </p:txBody>
      </p:sp>
      <p:sp>
        <p:nvSpPr>
          <p:cNvPr id="73" name="Google Shape;73;p13"/>
          <p:cNvSpPr txBox="1"/>
          <p:nvPr>
            <p:ph idx="4294967295" type="subTitle"/>
          </p:nvPr>
        </p:nvSpPr>
        <p:spPr>
          <a:xfrm>
            <a:off x="3651975" y="3540200"/>
            <a:ext cx="5069700" cy="9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32004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FFFF00"/>
                </a:solidFill>
              </a:rPr>
              <a:t>Kai Iyer</a:t>
            </a:r>
            <a:endParaRPr b="1" sz="24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idx="4294967295" type="title"/>
          </p:nvPr>
        </p:nvSpPr>
        <p:spPr>
          <a:xfrm>
            <a:off x="311700" y="680600"/>
            <a:ext cx="8520600" cy="4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FFF00"/>
                </a:solidFill>
              </a:rPr>
              <a:t>Management events</a:t>
            </a:r>
            <a:endParaRPr sz="11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00"/>
              </a:solidFill>
            </a:endParaRPr>
          </a:p>
        </p:txBody>
      </p:sp>
      <p:pic>
        <p:nvPicPr>
          <p:cNvPr id="140" name="Google Shape;1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0897" y="0"/>
            <a:ext cx="274310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1400" y="0"/>
            <a:ext cx="29225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2"/>
          <p:cNvSpPr txBox="1"/>
          <p:nvPr/>
        </p:nvSpPr>
        <p:spPr>
          <a:xfrm>
            <a:off x="6715852" y="4775825"/>
            <a:ext cx="2113200" cy="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</a:rPr>
              <a:t>Photo by </a:t>
            </a:r>
            <a:r>
              <a:rPr lang="en" sz="900" u="sng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Lennon Cheng</a:t>
            </a:r>
            <a:r>
              <a:rPr lang="en" sz="900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</a:rPr>
              <a:t> on </a:t>
            </a:r>
            <a:r>
              <a:rPr lang="en" sz="900" u="sng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Unsplash</a:t>
            </a:r>
            <a:endParaRPr sz="1200">
              <a:solidFill>
                <a:srgbClr val="FFFF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43" name="Google Shape;143;p22"/>
          <p:cNvSpPr txBox="1"/>
          <p:nvPr>
            <p:ph idx="4294967295" type="title"/>
          </p:nvPr>
        </p:nvSpPr>
        <p:spPr>
          <a:xfrm>
            <a:off x="303300" y="1073150"/>
            <a:ext cx="5754300" cy="31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600"/>
              <a:buChar char="❏"/>
            </a:pPr>
            <a:r>
              <a:rPr b="0" lang="en" sz="1200">
                <a:solidFill>
                  <a:srgbClr val="FFFF00"/>
                </a:solidFill>
              </a:rPr>
              <a:t>Information about management operations that are performed on resources in your AWS account</a:t>
            </a:r>
            <a:endParaRPr b="0" sz="12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Char char="❏"/>
            </a:pPr>
            <a:r>
              <a:rPr b="0" lang="en" sz="1000">
                <a:solidFill>
                  <a:srgbClr val="FFFF00"/>
                </a:solidFill>
              </a:rPr>
              <a:t>Configuring security </a:t>
            </a:r>
            <a:endParaRPr b="0" sz="1000">
              <a:solidFill>
                <a:srgbClr val="FFFF00"/>
              </a:solidFill>
            </a:endParaRPr>
          </a:p>
          <a:p>
            <a:pPr indent="-279400" lvl="1" marL="13716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800"/>
              <a:buChar char="❏"/>
            </a:pPr>
            <a:r>
              <a:rPr b="0" lang="en" sz="800">
                <a:solidFill>
                  <a:srgbClr val="FFFF00"/>
                </a:solidFill>
              </a:rPr>
              <a:t>AWS IAM </a:t>
            </a:r>
            <a:r>
              <a:rPr b="0" lang="en" sz="800" u="sng">
                <a:solidFill>
                  <a:srgbClr val="FFFF00"/>
                </a:solidFill>
              </a:rPr>
              <a:t>AttachRolePolicy</a:t>
            </a:r>
            <a:r>
              <a:rPr b="0" lang="en" sz="800">
                <a:solidFill>
                  <a:srgbClr val="FFFF00"/>
                </a:solidFill>
              </a:rPr>
              <a:t> API operations</a:t>
            </a:r>
            <a:endParaRPr b="0" sz="800">
              <a:solidFill>
                <a:srgbClr val="FFFF00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Char char="❏"/>
            </a:pPr>
            <a:r>
              <a:rPr b="0" lang="en" sz="1000">
                <a:solidFill>
                  <a:srgbClr val="FFFF00"/>
                </a:solidFill>
              </a:rPr>
              <a:t>Registering devices</a:t>
            </a:r>
            <a:endParaRPr b="0" sz="1000">
              <a:solidFill>
                <a:srgbClr val="FFFF00"/>
              </a:solidFill>
            </a:endParaRPr>
          </a:p>
          <a:p>
            <a:pPr indent="-279400" lvl="1" marL="13716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800"/>
              <a:buChar char="❏"/>
            </a:pPr>
            <a:r>
              <a:rPr b="0" lang="en" sz="800">
                <a:solidFill>
                  <a:srgbClr val="FFFF00"/>
                </a:solidFill>
              </a:rPr>
              <a:t>Amazon EC2 </a:t>
            </a:r>
            <a:r>
              <a:rPr b="0" lang="en" sz="800" u="sng">
                <a:solidFill>
                  <a:srgbClr val="FFFF00"/>
                </a:solidFill>
              </a:rPr>
              <a:t>CreateDefaultVpc</a:t>
            </a:r>
            <a:r>
              <a:rPr b="0" lang="en" sz="800">
                <a:solidFill>
                  <a:srgbClr val="FFFF00"/>
                </a:solidFill>
              </a:rPr>
              <a:t> API operations</a:t>
            </a:r>
            <a:endParaRPr b="0" sz="800">
              <a:solidFill>
                <a:srgbClr val="FFFF00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Char char="❏"/>
            </a:pPr>
            <a:r>
              <a:rPr b="0" lang="en" sz="1000">
                <a:solidFill>
                  <a:srgbClr val="FFFF00"/>
                </a:solidFill>
              </a:rPr>
              <a:t>Configuring rules for routing data</a:t>
            </a:r>
            <a:endParaRPr b="0" sz="1000">
              <a:solidFill>
                <a:srgbClr val="FFFF00"/>
              </a:solidFill>
            </a:endParaRPr>
          </a:p>
          <a:p>
            <a:pPr indent="-279400" lvl="1" marL="13716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800"/>
              <a:buChar char="❏"/>
            </a:pPr>
            <a:r>
              <a:rPr b="0" lang="en" sz="800">
                <a:solidFill>
                  <a:srgbClr val="FFFF00"/>
                </a:solidFill>
              </a:rPr>
              <a:t>Amazon EC2 </a:t>
            </a:r>
            <a:r>
              <a:rPr b="0" lang="en" sz="800" u="sng">
                <a:solidFill>
                  <a:srgbClr val="FFFF00"/>
                </a:solidFill>
              </a:rPr>
              <a:t>CreateSubnet</a:t>
            </a:r>
            <a:r>
              <a:rPr b="0" lang="en" sz="800">
                <a:solidFill>
                  <a:srgbClr val="FFFF00"/>
                </a:solidFill>
              </a:rPr>
              <a:t> API operations</a:t>
            </a:r>
            <a:endParaRPr b="0" sz="800">
              <a:solidFill>
                <a:srgbClr val="FFFF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800">
                <a:solidFill>
                  <a:srgbClr val="FFFF00"/>
                </a:solidFill>
              </a:rPr>
              <a:t>	</a:t>
            </a:r>
            <a:endParaRPr b="0" sz="8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Char char="❏"/>
            </a:pPr>
            <a:r>
              <a:rPr b="0" lang="en" sz="1000">
                <a:solidFill>
                  <a:srgbClr val="FFFF00"/>
                </a:solidFill>
              </a:rPr>
              <a:t>Setting up logging</a:t>
            </a:r>
            <a:endParaRPr b="0" sz="1000">
              <a:solidFill>
                <a:srgbClr val="FFFF00"/>
              </a:solidFill>
            </a:endParaRPr>
          </a:p>
          <a:p>
            <a:pPr indent="-279400" lvl="1" marL="13716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800"/>
              <a:buChar char="❏"/>
            </a:pPr>
            <a:r>
              <a:rPr b="0" lang="en" sz="800">
                <a:solidFill>
                  <a:srgbClr val="FFFF00"/>
                </a:solidFill>
              </a:rPr>
              <a:t>AWS CloudTrail </a:t>
            </a:r>
            <a:r>
              <a:rPr b="0" lang="en" sz="800" u="sng">
                <a:solidFill>
                  <a:srgbClr val="FFFF00"/>
                </a:solidFill>
              </a:rPr>
              <a:t>CreateTrail</a:t>
            </a:r>
            <a:r>
              <a:rPr b="0" lang="en" sz="800">
                <a:solidFill>
                  <a:srgbClr val="FFFF00"/>
                </a:solidFill>
              </a:rPr>
              <a:t> API operations</a:t>
            </a:r>
            <a:endParaRPr b="0" sz="8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idx="4294967295" type="title"/>
          </p:nvPr>
        </p:nvSpPr>
        <p:spPr>
          <a:xfrm>
            <a:off x="311700" y="680600"/>
            <a:ext cx="8520600" cy="4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FFF00"/>
                </a:solidFill>
              </a:rPr>
              <a:t>Data events</a:t>
            </a:r>
            <a:endParaRPr sz="13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00"/>
              </a:solidFill>
            </a:endParaRPr>
          </a:p>
        </p:txBody>
      </p:sp>
      <p:pic>
        <p:nvPicPr>
          <p:cNvPr id="149" name="Google Shape;14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0897" y="0"/>
            <a:ext cx="274310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1400" y="0"/>
            <a:ext cx="29225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"/>
          <p:cNvSpPr txBox="1"/>
          <p:nvPr/>
        </p:nvSpPr>
        <p:spPr>
          <a:xfrm>
            <a:off x="6715852" y="4775825"/>
            <a:ext cx="2113200" cy="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</a:rPr>
              <a:t>Photo by </a:t>
            </a:r>
            <a:r>
              <a:rPr lang="en" sz="900" u="sng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Lennon Cheng</a:t>
            </a:r>
            <a:r>
              <a:rPr lang="en" sz="900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</a:rPr>
              <a:t> on </a:t>
            </a:r>
            <a:r>
              <a:rPr lang="en" sz="900" u="sng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Unsplash</a:t>
            </a:r>
            <a:endParaRPr sz="1200">
              <a:solidFill>
                <a:srgbClr val="FFFF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52" name="Google Shape;152;p23"/>
          <p:cNvSpPr txBox="1"/>
          <p:nvPr>
            <p:ph idx="4294967295" type="title"/>
          </p:nvPr>
        </p:nvSpPr>
        <p:spPr>
          <a:xfrm>
            <a:off x="303300" y="1073150"/>
            <a:ext cx="5754300" cy="31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600"/>
              <a:buChar char="❏"/>
            </a:pPr>
            <a:r>
              <a:rPr b="0" lang="en" sz="1200">
                <a:solidFill>
                  <a:srgbClr val="FFFF00"/>
                </a:solidFill>
              </a:rPr>
              <a:t>Information about the resource operations performed on or in a resource</a:t>
            </a:r>
            <a:endParaRPr b="0" sz="1200">
              <a:solidFill>
                <a:srgbClr val="FFFF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Char char="❏"/>
            </a:pPr>
            <a:r>
              <a:rPr b="0" lang="en" sz="1000">
                <a:solidFill>
                  <a:srgbClr val="FFFF00"/>
                </a:solidFill>
              </a:rPr>
              <a:t>Amazon S3 object-level API activity on objects in S3 buckets</a:t>
            </a:r>
            <a:endParaRPr b="0" sz="1000">
              <a:solidFill>
                <a:srgbClr val="FFFF00"/>
              </a:solidFill>
            </a:endParaRPr>
          </a:p>
          <a:p>
            <a:pPr indent="-279400" lvl="1" marL="13716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800"/>
              <a:buChar char="❏"/>
            </a:pPr>
            <a:r>
              <a:rPr b="0" lang="en" sz="800" u="sng">
                <a:solidFill>
                  <a:srgbClr val="FFFF00"/>
                </a:solidFill>
              </a:rPr>
              <a:t>GetObject</a:t>
            </a:r>
            <a:r>
              <a:rPr b="0" lang="en" sz="800">
                <a:solidFill>
                  <a:srgbClr val="FFFF00"/>
                </a:solidFill>
              </a:rPr>
              <a:t>, </a:t>
            </a:r>
            <a:r>
              <a:rPr b="0" lang="en" sz="800" u="sng">
                <a:solidFill>
                  <a:srgbClr val="FFFF00"/>
                </a:solidFill>
              </a:rPr>
              <a:t>DeleteObject</a:t>
            </a:r>
            <a:r>
              <a:rPr b="0" lang="en" sz="800">
                <a:solidFill>
                  <a:srgbClr val="FFFF00"/>
                </a:solidFill>
              </a:rPr>
              <a:t>, and </a:t>
            </a:r>
            <a:r>
              <a:rPr b="0" lang="en" sz="800" u="sng">
                <a:solidFill>
                  <a:srgbClr val="FFFF00"/>
                </a:solidFill>
              </a:rPr>
              <a:t>PutObject</a:t>
            </a:r>
            <a:r>
              <a:rPr b="0" lang="en" sz="800">
                <a:solidFill>
                  <a:srgbClr val="FFFF00"/>
                </a:solidFill>
              </a:rPr>
              <a:t> API operations</a:t>
            </a:r>
            <a:endParaRPr b="0" sz="800">
              <a:solidFill>
                <a:srgbClr val="FFFF00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Char char="❏"/>
            </a:pPr>
            <a:r>
              <a:rPr b="0" lang="en" sz="1000">
                <a:solidFill>
                  <a:srgbClr val="FFFF00"/>
                </a:solidFill>
              </a:rPr>
              <a:t>AWS Lambda function execution activity</a:t>
            </a:r>
            <a:endParaRPr b="0" sz="1000">
              <a:solidFill>
                <a:srgbClr val="FFFF00"/>
              </a:solidFill>
            </a:endParaRPr>
          </a:p>
          <a:p>
            <a:pPr indent="-279400" lvl="1" marL="13716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800"/>
              <a:buChar char="❏"/>
            </a:pPr>
            <a:r>
              <a:rPr b="0" lang="en" sz="800" u="sng">
                <a:solidFill>
                  <a:srgbClr val="FFFF00"/>
                </a:solidFill>
              </a:rPr>
              <a:t>Invoke</a:t>
            </a:r>
            <a:r>
              <a:rPr b="0" lang="en" sz="800">
                <a:solidFill>
                  <a:srgbClr val="FFFF00"/>
                </a:solidFill>
              </a:rPr>
              <a:t> API</a:t>
            </a:r>
            <a:endParaRPr b="0" sz="800">
              <a:solidFill>
                <a:srgbClr val="FFFF00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Char char="❏"/>
            </a:pPr>
            <a:r>
              <a:rPr b="0" lang="en" sz="1000">
                <a:solidFill>
                  <a:srgbClr val="FFFF00"/>
                </a:solidFill>
              </a:rPr>
              <a:t>Amazon EBS direct APIs on snapshots</a:t>
            </a:r>
            <a:endParaRPr b="0" sz="1000">
              <a:solidFill>
                <a:srgbClr val="FFFF00"/>
              </a:solidFill>
            </a:endParaRPr>
          </a:p>
          <a:p>
            <a:pPr indent="-279400" lvl="1" marL="13716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800"/>
              <a:buChar char="❏"/>
            </a:pPr>
            <a:r>
              <a:rPr b="0" lang="en" sz="800" u="sng">
                <a:solidFill>
                  <a:srgbClr val="FFFF00"/>
                </a:solidFill>
              </a:rPr>
              <a:t>PutSnapshotBlock</a:t>
            </a:r>
            <a:r>
              <a:rPr b="0" lang="en" sz="800">
                <a:solidFill>
                  <a:srgbClr val="FFFF00"/>
                </a:solidFill>
              </a:rPr>
              <a:t>, </a:t>
            </a:r>
            <a:r>
              <a:rPr b="0" lang="en" sz="800" u="sng">
                <a:solidFill>
                  <a:srgbClr val="FFFF00"/>
                </a:solidFill>
              </a:rPr>
              <a:t>GetSnapshotBlock</a:t>
            </a:r>
            <a:r>
              <a:rPr b="0" lang="en" sz="800">
                <a:solidFill>
                  <a:srgbClr val="FFFF00"/>
                </a:solidFill>
              </a:rPr>
              <a:t>, and </a:t>
            </a:r>
            <a:r>
              <a:rPr b="0" lang="en" sz="800" u="sng">
                <a:solidFill>
                  <a:srgbClr val="FFFF00"/>
                </a:solidFill>
              </a:rPr>
              <a:t>ListChangedBlocks</a:t>
            </a:r>
            <a:endParaRPr b="0" sz="8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/>
          <p:nvPr>
            <p:ph idx="4294967295" type="title"/>
          </p:nvPr>
        </p:nvSpPr>
        <p:spPr>
          <a:xfrm>
            <a:off x="311700" y="680600"/>
            <a:ext cx="8520600" cy="4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FFFF00"/>
                </a:solidFill>
              </a:rPr>
              <a:t>Insights events</a:t>
            </a:r>
            <a:endParaRPr sz="13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00"/>
              </a:solidFill>
            </a:endParaRPr>
          </a:p>
        </p:txBody>
      </p:sp>
      <p:pic>
        <p:nvPicPr>
          <p:cNvPr id="158" name="Google Shape;15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0897" y="0"/>
            <a:ext cx="274310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1400" y="0"/>
            <a:ext cx="29225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4"/>
          <p:cNvSpPr txBox="1"/>
          <p:nvPr/>
        </p:nvSpPr>
        <p:spPr>
          <a:xfrm>
            <a:off x="6715852" y="4775825"/>
            <a:ext cx="2113200" cy="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</a:rPr>
              <a:t>Photo by </a:t>
            </a:r>
            <a:r>
              <a:rPr lang="en" sz="900" u="sng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Lennon Cheng</a:t>
            </a:r>
            <a:r>
              <a:rPr lang="en" sz="900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</a:rPr>
              <a:t> on </a:t>
            </a:r>
            <a:r>
              <a:rPr lang="en" sz="900" u="sng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Unsplash</a:t>
            </a:r>
            <a:endParaRPr sz="1200">
              <a:solidFill>
                <a:srgbClr val="FFFF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61" name="Google Shape;161;p24"/>
          <p:cNvSpPr txBox="1"/>
          <p:nvPr>
            <p:ph idx="4294967295" type="title"/>
          </p:nvPr>
        </p:nvSpPr>
        <p:spPr>
          <a:xfrm>
            <a:off x="303300" y="1073150"/>
            <a:ext cx="5750400" cy="31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600"/>
              <a:buChar char="❏"/>
            </a:pPr>
            <a:r>
              <a:rPr b="0" lang="en" sz="1200">
                <a:solidFill>
                  <a:srgbClr val="FFFF00"/>
                </a:solidFill>
              </a:rPr>
              <a:t>Information about </a:t>
            </a:r>
            <a:r>
              <a:rPr b="0" lang="en" sz="1200">
                <a:solidFill>
                  <a:srgbClr val="FFFF00"/>
                </a:solidFill>
              </a:rPr>
              <a:t>unusual API call rate or error rate activity in your AWS account by analyzing CloudTrail management activity</a:t>
            </a:r>
            <a:endParaRPr b="0" sz="1200">
              <a:solidFill>
                <a:srgbClr val="FFFF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Char char="❏"/>
            </a:pPr>
            <a:r>
              <a:rPr b="0" lang="en" sz="800">
                <a:solidFill>
                  <a:srgbClr val="FFFF00"/>
                </a:solidFill>
              </a:rPr>
              <a:t>An account that logs no more than 20 Amazon S3 deleteBucket API calls per minute starts to log an average of 100 calls</a:t>
            </a:r>
            <a:endParaRPr b="0" sz="800">
              <a:solidFill>
                <a:srgbClr val="FFFF00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Char char="❏"/>
            </a:pPr>
            <a:r>
              <a:rPr b="0" lang="en" sz="800">
                <a:solidFill>
                  <a:srgbClr val="FFFF00"/>
                </a:solidFill>
              </a:rPr>
              <a:t>An account that</a:t>
            </a:r>
            <a:r>
              <a:rPr b="0" lang="en" sz="800">
                <a:solidFill>
                  <a:srgbClr val="FFFF00"/>
                </a:solidFill>
              </a:rPr>
              <a:t> logs 20 calls per minute to the Amazon EC2 AuthorizeSecurity GroupIngress API starts to log zero calls</a:t>
            </a:r>
            <a:endParaRPr b="0" sz="800">
              <a:solidFill>
                <a:srgbClr val="FFFF00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Char char="❏"/>
            </a:pPr>
            <a:r>
              <a:rPr b="0" lang="en" sz="800">
                <a:solidFill>
                  <a:srgbClr val="FFFF00"/>
                </a:solidFill>
              </a:rPr>
              <a:t>An account that</a:t>
            </a:r>
            <a:r>
              <a:rPr b="0" lang="en" sz="800">
                <a:solidFill>
                  <a:srgbClr val="FFFF00"/>
                </a:solidFill>
              </a:rPr>
              <a:t> logs less than one AccessDeniedException error in 7 days on the AWS IAM API, DeleteInstanceProfile starts to log an average of 12 calls</a:t>
            </a:r>
            <a:endParaRPr b="0" sz="8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idx="4294967295" type="title"/>
          </p:nvPr>
        </p:nvSpPr>
        <p:spPr>
          <a:xfrm>
            <a:off x="287900" y="464750"/>
            <a:ext cx="5306400" cy="6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FFFF00"/>
                </a:solidFill>
              </a:rPr>
              <a:t>Diving into Jupyter</a:t>
            </a:r>
            <a:endParaRPr sz="2000">
              <a:solidFill>
                <a:srgbClr val="FFFF00"/>
              </a:solidFill>
            </a:endParaRPr>
          </a:p>
        </p:txBody>
      </p:sp>
      <p:sp>
        <p:nvSpPr>
          <p:cNvPr id="167" name="Google Shape;167;p25"/>
          <p:cNvSpPr txBox="1"/>
          <p:nvPr>
            <p:ph idx="4294967295" type="title"/>
          </p:nvPr>
        </p:nvSpPr>
        <p:spPr>
          <a:xfrm>
            <a:off x="2504100" y="2254350"/>
            <a:ext cx="4135800" cy="6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00"/>
                </a:solidFill>
              </a:rPr>
              <a:t>Enough Slides, show me the actual stuff!!!</a:t>
            </a:r>
            <a:endParaRPr sz="15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>
            <p:ph type="title"/>
          </p:nvPr>
        </p:nvSpPr>
        <p:spPr>
          <a:xfrm>
            <a:off x="311700" y="221950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Takeaways</a:t>
            </a:r>
            <a:endParaRPr sz="2000">
              <a:solidFill>
                <a:srgbClr val="FFFF00"/>
              </a:solidFill>
            </a:endParaRPr>
          </a:p>
        </p:txBody>
      </p:sp>
      <p:sp>
        <p:nvSpPr>
          <p:cNvPr id="173" name="Google Shape;173;p26"/>
          <p:cNvSpPr txBox="1"/>
          <p:nvPr/>
        </p:nvSpPr>
        <p:spPr>
          <a:xfrm>
            <a:off x="573825" y="1133550"/>
            <a:ext cx="47361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Challenges with traditional Threat Hunting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Jupyter based Hunting Approach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Enhancing Hunting with ML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Automating Threat Hunting Methodology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Ease of Adoption and Integration</a:t>
            </a: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74" name="Google Shape;17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3075" y="1516850"/>
            <a:ext cx="2340950" cy="210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7"/>
          <p:cNvPicPr preferRelativeResize="0"/>
          <p:nvPr/>
        </p:nvPicPr>
        <p:blipFill rotWithShape="1">
          <a:blip r:embed="rId3">
            <a:alphaModFix/>
          </a:blip>
          <a:srcRect b="0" l="39" r="49" t="0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7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Questions?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type="title"/>
          </p:nvPr>
        </p:nvSpPr>
        <p:spPr>
          <a:xfrm>
            <a:off x="311700" y="221950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References</a:t>
            </a:r>
            <a:endParaRPr sz="2000">
              <a:solidFill>
                <a:srgbClr val="FFFF00"/>
              </a:solidFill>
            </a:endParaRPr>
          </a:p>
        </p:txBody>
      </p:sp>
      <p:sp>
        <p:nvSpPr>
          <p:cNvPr id="186" name="Google Shape;186;p28"/>
          <p:cNvSpPr txBox="1"/>
          <p:nvPr/>
        </p:nvSpPr>
        <p:spPr>
          <a:xfrm>
            <a:off x="871825" y="1126926"/>
            <a:ext cx="7461900" cy="35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Font typeface="Raleway"/>
              <a:buChar char="❏"/>
            </a:pPr>
            <a: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https://www.cloudflare.com/learning/security/glossary/what-is-threat-hunting/</a:t>
            </a:r>
            <a:b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Font typeface="Raleway"/>
              <a:buChar char="❏"/>
            </a:pPr>
            <a: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https://www.microsoft.com/en-ca/security/business/security-101/what-is-cyber-threat-hunting</a:t>
            </a:r>
            <a:b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Font typeface="Raleway"/>
              <a:buChar char="❏"/>
            </a:pPr>
            <a: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https://learn.microsoft.com/en-us/purview/audit-log-activities</a:t>
            </a:r>
            <a:b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Font typeface="Raleway"/>
              <a:buChar char="❏"/>
            </a:pPr>
            <a: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https://learn.microsoft.com/en-us/office/office-365-management-api/office-365-management-activity-api-schema</a:t>
            </a:r>
            <a:b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Font typeface="Raleway"/>
              <a:buChar char="❏"/>
            </a:pPr>
            <a: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https://learn.microsoft.com/en-us/entra/identity/monitoring-health/concept-sign-ins</a:t>
            </a:r>
            <a:b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Font typeface="Raleway"/>
              <a:buChar char="❏"/>
            </a:pPr>
            <a: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https://docs.aws.amazon.com/awscloudtrail/latest/userguide/cloudtrail-events.html</a:t>
            </a:r>
            <a:b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Font typeface="Raleway"/>
              <a:buChar char="❏"/>
            </a:pPr>
            <a: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https://research.splunk.com/detections/</a:t>
            </a:r>
            <a:endParaRPr sz="1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Thank You</a:t>
            </a:r>
            <a:endParaRPr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title"/>
          </p:nvPr>
        </p:nvSpPr>
        <p:spPr>
          <a:xfrm>
            <a:off x="535775" y="331525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00"/>
                </a:solidFill>
              </a:rPr>
              <a:t>Agenda</a:t>
            </a:r>
            <a:endParaRPr sz="1800">
              <a:solidFill>
                <a:srgbClr val="FFFF00"/>
              </a:solidFill>
            </a:endParaRPr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535775" y="1231500"/>
            <a:ext cx="4789800" cy="24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500"/>
              <a:buFont typeface="Lato"/>
              <a:buChar char="❏"/>
            </a:pPr>
            <a:r>
              <a:rPr b="0" lang="en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w</a:t>
            </a:r>
            <a:r>
              <a:rPr b="0" lang="en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hoami</a:t>
            </a:r>
            <a:endParaRPr b="0" sz="15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500"/>
              <a:buFont typeface="Lato"/>
              <a:buChar char="❏"/>
            </a:pPr>
            <a:r>
              <a:rPr b="0" lang="en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Introduction</a:t>
            </a:r>
            <a:endParaRPr b="0" sz="15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500"/>
              <a:buFont typeface="Lato"/>
              <a:buChar char="❏"/>
            </a:pPr>
            <a:r>
              <a:rPr b="0" lang="en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Limitations of </a:t>
            </a:r>
            <a:r>
              <a:rPr b="0" lang="en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traditional</a:t>
            </a:r>
            <a:r>
              <a:rPr b="0" lang="en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 hunting</a:t>
            </a:r>
            <a:endParaRPr b="0" sz="15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500"/>
              <a:buFont typeface="Lato"/>
              <a:buChar char="❏"/>
            </a:pPr>
            <a:r>
              <a:rPr b="0" lang="en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Deep Dive into O365 Logs</a:t>
            </a:r>
            <a:endParaRPr b="0" sz="15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500"/>
              <a:buFont typeface="Lato"/>
              <a:buChar char="❏"/>
            </a:pPr>
            <a:r>
              <a:rPr b="0" lang="en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Understanding AWS CloudTrail </a:t>
            </a:r>
            <a:endParaRPr b="0" sz="15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500"/>
              <a:buFont typeface="Lato"/>
              <a:buChar char="❏"/>
            </a:pPr>
            <a:r>
              <a:rPr b="0" lang="en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Diving into Jupyter</a:t>
            </a:r>
            <a:endParaRPr b="0" sz="15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500"/>
              <a:buFont typeface="Lato"/>
              <a:buChar char="❏"/>
            </a:pPr>
            <a:r>
              <a:rPr b="0" lang="en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Takeaways</a:t>
            </a:r>
            <a:endParaRPr b="0" sz="15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500"/>
              <a:buFont typeface="Lato"/>
              <a:buChar char="❏"/>
            </a:pPr>
            <a:r>
              <a:rPr b="0" lang="en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References</a:t>
            </a:r>
            <a:endParaRPr b="0" sz="15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7700" y="1457450"/>
            <a:ext cx="2250375" cy="210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/>
        </p:nvSpPr>
        <p:spPr>
          <a:xfrm>
            <a:off x="463750" y="342149"/>
            <a:ext cx="34329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whoami /priv</a:t>
            </a:r>
            <a:endParaRPr b="1" sz="2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6" name="Google Shape;86;p15"/>
          <p:cNvSpPr txBox="1"/>
          <p:nvPr>
            <p:ph idx="4294967295" type="body"/>
          </p:nvPr>
        </p:nvSpPr>
        <p:spPr>
          <a:xfrm>
            <a:off x="2855550" y="1377475"/>
            <a:ext cx="3432900" cy="21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Kai Iyer</a:t>
            </a:r>
            <a:endParaRPr sz="2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➔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Senior Security Engineer, EY Canada</a:t>
            </a: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➔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Dev, Blog, Opensource, Privacy</a:t>
            </a: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➔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Anime &amp; Manga</a:t>
            </a: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457200" lvl="0" marL="13716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f</a:t>
            </a: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ind me @kaiiyer</a:t>
            </a: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303300" y="233750"/>
            <a:ext cx="8520600" cy="6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Introduction</a:t>
            </a:r>
            <a:endParaRPr sz="2000">
              <a:solidFill>
                <a:srgbClr val="FFFF00"/>
              </a:solidFill>
            </a:endParaRPr>
          </a:p>
        </p:txBody>
      </p:sp>
      <p:sp>
        <p:nvSpPr>
          <p:cNvPr id="92" name="Google Shape;92;p16"/>
          <p:cNvSpPr txBox="1"/>
          <p:nvPr/>
        </p:nvSpPr>
        <p:spPr>
          <a:xfrm>
            <a:off x="682200" y="1139400"/>
            <a:ext cx="7689300" cy="29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Threat hunting is an umbrella term for the techniques and tools organizations use to identify cyber threats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Traditional threat hunting was a manual investigation process relied on the expertise of Analyst, rather than automated tools, modern threat hunting depends on a combination of the two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Types:</a:t>
            </a: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Font typeface="Raleway"/>
              <a:buChar char="❏"/>
            </a:pPr>
            <a: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Structured → Look for suspicious TTPs</a:t>
            </a:r>
            <a:endParaRPr sz="1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Font typeface="Raleway"/>
              <a:buChar char="❏"/>
            </a:pPr>
            <a: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Unstructured → Look for IoCs</a:t>
            </a:r>
            <a:endParaRPr sz="1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292100" lvl="2" marL="13716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Font typeface="Raleway"/>
              <a:buChar char="❏"/>
            </a:pPr>
            <a: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Ad Hoc</a:t>
            </a:r>
            <a:endParaRPr sz="1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303300" y="233750"/>
            <a:ext cx="8520600" cy="6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Limitations of Traditional Hunting</a:t>
            </a:r>
            <a:endParaRPr sz="20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00"/>
              </a:solidFill>
            </a:endParaRPr>
          </a:p>
        </p:txBody>
      </p:sp>
      <p:sp>
        <p:nvSpPr>
          <p:cNvPr id="98" name="Google Shape;98;p17"/>
          <p:cNvSpPr txBox="1"/>
          <p:nvPr/>
        </p:nvSpPr>
        <p:spPr>
          <a:xfrm>
            <a:off x="686050" y="849125"/>
            <a:ext cx="7768800" cy="38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Too much data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Abundance of data hampers efficient threat analysis</a:t>
            </a:r>
            <a:endParaRPr sz="1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Limited Scalability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Challenging for analysts to manually identify relevant patterns and anomalies at large scale</a:t>
            </a:r>
            <a:endParaRPr sz="1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Static Nature of Hunts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Fixed rules or patterns are ineffective against dynamic and constantly evolving threats</a:t>
            </a:r>
            <a:endParaRPr sz="1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Clr>
                <a:srgbClr val="FFFF00"/>
              </a:buClr>
              <a:buSzPts val="1200"/>
              <a:buFont typeface="Raleway"/>
              <a:buChar char="❏"/>
            </a:pPr>
            <a: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Inability to Address Unknown Threats</a:t>
            </a:r>
            <a:br>
              <a:rPr lang="en" sz="12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1000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Unable to identifying threats not previously encountered</a:t>
            </a:r>
            <a:endParaRPr sz="1000">
              <a:solidFill>
                <a:srgbClr val="FFFF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303300" y="233750"/>
            <a:ext cx="8520600" cy="6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Data Flow</a:t>
            </a:r>
            <a:endParaRPr sz="2000">
              <a:solidFill>
                <a:srgbClr val="FFFF00"/>
              </a:solidFill>
            </a:endParaRPr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1137" y="1032725"/>
            <a:ext cx="3164925" cy="3241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/>
          <p:nvPr/>
        </p:nvSpPr>
        <p:spPr>
          <a:xfrm>
            <a:off x="2910450" y="1032750"/>
            <a:ext cx="1134900" cy="467400"/>
          </a:xfrm>
          <a:prstGeom prst="roundRect">
            <a:avLst>
              <a:gd fmla="val 16667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Log Source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6" name="Google Shape;106;p18"/>
          <p:cNvSpPr/>
          <p:nvPr/>
        </p:nvSpPr>
        <p:spPr>
          <a:xfrm>
            <a:off x="3005700" y="2883100"/>
            <a:ext cx="944400" cy="467400"/>
          </a:xfrm>
          <a:prstGeom prst="roundRect">
            <a:avLst>
              <a:gd fmla="val 16667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SIEM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7" name="Google Shape;107;p18"/>
          <p:cNvSpPr/>
          <p:nvPr/>
        </p:nvSpPr>
        <p:spPr>
          <a:xfrm>
            <a:off x="5055150" y="3881950"/>
            <a:ext cx="1134900" cy="467400"/>
          </a:xfrm>
          <a:prstGeom prst="roundRect">
            <a:avLst>
              <a:gd fmla="val 16667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veat Medium"/>
                <a:ea typeface="Caveat Medium"/>
                <a:cs typeface="Caveat Medium"/>
                <a:sym typeface="Caveat Medium"/>
              </a:rPr>
              <a:t>HUNTERS</a:t>
            </a:r>
            <a:endParaRPr>
              <a:latin typeface="Caveat Medium"/>
              <a:ea typeface="Caveat Medium"/>
              <a:cs typeface="Caveat Medium"/>
              <a:sym typeface="Caveat Medium"/>
            </a:endParaRPr>
          </a:p>
        </p:txBody>
      </p:sp>
      <p:sp>
        <p:nvSpPr>
          <p:cNvPr id="108" name="Google Shape;108;p18"/>
          <p:cNvSpPr/>
          <p:nvPr/>
        </p:nvSpPr>
        <p:spPr>
          <a:xfrm>
            <a:off x="5055150" y="2883100"/>
            <a:ext cx="1134900" cy="467400"/>
          </a:xfrm>
          <a:prstGeom prst="roundRect">
            <a:avLst>
              <a:gd fmla="val 16667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Caveat Medium"/>
                <a:ea typeface="Caveat Medium"/>
                <a:cs typeface="Caveat Medium"/>
                <a:sym typeface="Caveat Medium"/>
              </a:rPr>
              <a:t>J</a:t>
            </a:r>
            <a:r>
              <a:rPr lang="en">
                <a:solidFill>
                  <a:schemeClr val="dk2"/>
                </a:solidFill>
                <a:latin typeface="Caveat Medium"/>
                <a:ea typeface="Caveat Medium"/>
                <a:cs typeface="Caveat Medium"/>
                <a:sym typeface="Caveat Medium"/>
              </a:rPr>
              <a:t>UPYTER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9" name="Google Shape;109;p18"/>
          <p:cNvSpPr/>
          <p:nvPr/>
        </p:nvSpPr>
        <p:spPr>
          <a:xfrm>
            <a:off x="3005700" y="3881950"/>
            <a:ext cx="944400" cy="432000"/>
          </a:xfrm>
          <a:prstGeom prst="roundRect">
            <a:avLst>
              <a:gd fmla="val 16667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ANALYSTS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0" name="Google Shape;110;p18"/>
          <p:cNvSpPr/>
          <p:nvPr/>
        </p:nvSpPr>
        <p:spPr>
          <a:xfrm>
            <a:off x="3003700" y="1957913"/>
            <a:ext cx="944400" cy="467400"/>
          </a:xfrm>
          <a:prstGeom prst="roundRect">
            <a:avLst>
              <a:gd fmla="val 16667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DATA LAKE/ OBJECT STORAGE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idx="4294967295" type="title"/>
          </p:nvPr>
        </p:nvSpPr>
        <p:spPr>
          <a:xfrm>
            <a:off x="303300" y="233750"/>
            <a:ext cx="5184300" cy="6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Deep Dive into O365 Logs</a:t>
            </a:r>
            <a:endParaRPr sz="2000">
              <a:solidFill>
                <a:srgbClr val="FFFF00"/>
              </a:solidFill>
            </a:endParaRPr>
          </a:p>
        </p:txBody>
      </p:sp>
      <p:sp>
        <p:nvSpPr>
          <p:cNvPr id="116" name="Google Shape;116;p19"/>
          <p:cNvSpPr txBox="1"/>
          <p:nvPr>
            <p:ph idx="4294967295" type="title"/>
          </p:nvPr>
        </p:nvSpPr>
        <p:spPr>
          <a:xfrm>
            <a:off x="303300" y="1073150"/>
            <a:ext cx="5754300" cy="31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Char char="❏"/>
            </a:pPr>
            <a:r>
              <a:rPr b="0" lang="en" sz="1200">
                <a:solidFill>
                  <a:srgbClr val="FFFF00"/>
                </a:solidFill>
              </a:rPr>
              <a:t>Office 365 Management Activity API schema</a:t>
            </a:r>
            <a:endParaRPr b="0" sz="12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AutoNum type="arabicPeriod"/>
            </a:pPr>
            <a:r>
              <a:rPr b="0" lang="en" sz="1000">
                <a:solidFill>
                  <a:srgbClr val="FFFF00"/>
                </a:solidFill>
              </a:rPr>
              <a:t>Common schema</a:t>
            </a:r>
            <a:endParaRPr b="0" sz="10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AutoNum type="arabicPeriod"/>
            </a:pPr>
            <a:r>
              <a:rPr b="0" lang="en" sz="1000">
                <a:solidFill>
                  <a:srgbClr val="FFFF00"/>
                </a:solidFill>
              </a:rPr>
              <a:t>Service-specific schema</a:t>
            </a:r>
            <a:endParaRPr b="0" sz="1000">
              <a:solidFill>
                <a:srgbClr val="FFFF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0" lang="en" sz="1000">
                <a:solidFill>
                  <a:srgbClr val="FFFF00"/>
                </a:solidFill>
              </a:rPr>
            </a:br>
            <a:endParaRPr b="0" sz="1000">
              <a:solidFill>
                <a:srgbClr val="FFFF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Char char="❏"/>
            </a:pPr>
            <a:r>
              <a:rPr b="0" lang="en" sz="1200">
                <a:solidFill>
                  <a:srgbClr val="FFFF00"/>
                </a:solidFill>
              </a:rPr>
              <a:t>File and Page Activities</a:t>
            </a:r>
            <a:endParaRPr b="0" sz="10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AutoNum type="arabicPeriod"/>
            </a:pPr>
            <a:r>
              <a:rPr b="0" lang="en" sz="1000">
                <a:solidFill>
                  <a:srgbClr val="FFFF00"/>
                </a:solidFill>
              </a:rPr>
              <a:t>FileAccessed: User or system account access a file on a SharePoint or OneDrive</a:t>
            </a:r>
            <a:endParaRPr b="0" sz="10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AutoNum type="arabicPeriod"/>
            </a:pPr>
            <a:r>
              <a:rPr b="0" lang="en" sz="1000">
                <a:solidFill>
                  <a:srgbClr val="FFFF00"/>
                </a:solidFill>
              </a:rPr>
              <a:t>FileDownloaded: User downloads a document from a site</a:t>
            </a:r>
            <a:br>
              <a:rPr b="0" lang="en" sz="1000">
                <a:solidFill>
                  <a:srgbClr val="FFFF00"/>
                </a:solidFill>
              </a:rPr>
            </a:br>
            <a:endParaRPr b="0" sz="1000">
              <a:solidFill>
                <a:srgbClr val="FFFF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00">
              <a:solidFill>
                <a:srgbClr val="FFFF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Char char="❏"/>
            </a:pPr>
            <a:r>
              <a:rPr b="0" lang="en" sz="1200">
                <a:solidFill>
                  <a:srgbClr val="FFFF00"/>
                </a:solidFill>
              </a:rPr>
              <a:t>Microsoft Viva Insights Activities</a:t>
            </a:r>
            <a:endParaRPr b="0" sz="12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AutoNum type="arabicPeriod"/>
            </a:pPr>
            <a:r>
              <a:rPr b="0" lang="en" sz="1000">
                <a:solidFill>
                  <a:srgbClr val="FFFF00"/>
                </a:solidFill>
              </a:rPr>
              <a:t>UserLoggedIn: A user signed in to their Microsoft 365 user account</a:t>
            </a:r>
            <a:endParaRPr b="0" sz="10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AutoNum type="arabicPeriod"/>
            </a:pPr>
            <a:r>
              <a:rPr b="0" lang="en" sz="1000">
                <a:solidFill>
                  <a:srgbClr val="FFFF00"/>
                </a:solidFill>
              </a:rPr>
              <a:t>UserLoggedOff: A user signed out of their Microsoft 365 user account</a:t>
            </a:r>
            <a:endParaRPr b="0" sz="10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0" sz="1000">
              <a:solidFill>
                <a:srgbClr val="FFFF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00">
              <a:solidFill>
                <a:srgbClr val="FFFF00"/>
              </a:solidFill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1375" y="0"/>
            <a:ext cx="2907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 txBox="1"/>
          <p:nvPr/>
        </p:nvSpPr>
        <p:spPr>
          <a:xfrm>
            <a:off x="6662975" y="4741775"/>
            <a:ext cx="2023800" cy="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</a:rPr>
              <a:t>Photo by </a:t>
            </a:r>
            <a:r>
              <a:rPr lang="en" sz="900" u="sng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Venti Views</a:t>
            </a:r>
            <a:r>
              <a:rPr lang="en" sz="900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</a:rPr>
              <a:t> on </a:t>
            </a:r>
            <a:r>
              <a:rPr lang="en" sz="900" u="sng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Unsplash</a:t>
            </a:r>
            <a:endParaRPr sz="900">
              <a:solidFill>
                <a:srgbClr val="FFFF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FFFF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idx="4294967295" type="title"/>
          </p:nvPr>
        </p:nvSpPr>
        <p:spPr>
          <a:xfrm>
            <a:off x="303300" y="233750"/>
            <a:ext cx="5184300" cy="6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00"/>
                </a:solidFill>
              </a:rPr>
              <a:t>Deep Dive into O365 Logs</a:t>
            </a:r>
            <a:endParaRPr sz="2000">
              <a:solidFill>
                <a:srgbClr val="FFFF00"/>
              </a:solidFill>
            </a:endParaRPr>
          </a:p>
        </p:txBody>
      </p:sp>
      <p:sp>
        <p:nvSpPr>
          <p:cNvPr id="124" name="Google Shape;124;p20"/>
          <p:cNvSpPr txBox="1"/>
          <p:nvPr>
            <p:ph idx="4294967295" type="title"/>
          </p:nvPr>
        </p:nvSpPr>
        <p:spPr>
          <a:xfrm>
            <a:off x="303300" y="989250"/>
            <a:ext cx="5863500" cy="31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Char char="❏"/>
            </a:pPr>
            <a:r>
              <a:rPr b="0" lang="en" sz="1200">
                <a:solidFill>
                  <a:srgbClr val="FFFF00"/>
                </a:solidFill>
              </a:rPr>
              <a:t>Directory Administration Activities</a:t>
            </a:r>
            <a:endParaRPr b="0" sz="12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AutoNum type="arabicPeriod"/>
            </a:pPr>
            <a:r>
              <a:rPr b="0" lang="en" sz="1000">
                <a:solidFill>
                  <a:srgbClr val="FFFF00"/>
                </a:solidFill>
              </a:rPr>
              <a:t>Set domain authentication: Changed the domain authentication setting for your organization</a:t>
            </a:r>
            <a:endParaRPr b="0" sz="10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00">
              <a:solidFill>
                <a:srgbClr val="FFFF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Char char="❏"/>
            </a:pPr>
            <a:r>
              <a:rPr b="0" lang="en" sz="1200">
                <a:solidFill>
                  <a:srgbClr val="FFFF00"/>
                </a:solidFill>
              </a:rPr>
              <a:t>Exchange Mailbox Activities</a:t>
            </a:r>
            <a:endParaRPr b="0" sz="12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AutoNum type="arabicPeriod"/>
            </a:pPr>
            <a:r>
              <a:rPr b="0" lang="en" sz="1000">
                <a:solidFill>
                  <a:srgbClr val="FFFF00"/>
                </a:solidFill>
              </a:rPr>
              <a:t>MailItemsAccessed: Messages were read or accessed in mailbox</a:t>
            </a:r>
            <a:endParaRPr b="0" sz="10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AutoNum type="arabicPeriod"/>
            </a:pPr>
            <a:r>
              <a:rPr b="0" lang="en" sz="1000">
                <a:solidFill>
                  <a:srgbClr val="FFFF00"/>
                </a:solidFill>
              </a:rPr>
              <a:t>New-InboxRule	: User with access to mailbox created an inbox rule in the OWA</a:t>
            </a:r>
            <a:endParaRPr b="0" sz="10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AutoNum type="arabicPeriod"/>
            </a:pPr>
            <a:r>
              <a:rPr b="0" lang="en" sz="1000">
                <a:solidFill>
                  <a:srgbClr val="FFFF00"/>
                </a:solidFill>
              </a:rPr>
              <a:t>Set-InboxRule: User modified an inbox rule using the OWA</a:t>
            </a:r>
            <a:endParaRPr b="0" sz="10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0" lang="en" sz="1000">
                <a:solidFill>
                  <a:srgbClr val="FFFF00"/>
                </a:solidFill>
              </a:rPr>
            </a:br>
            <a:endParaRPr b="0" sz="1000">
              <a:solidFill>
                <a:srgbClr val="FFFF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Char char="❏"/>
            </a:pPr>
            <a:r>
              <a:rPr b="0" lang="en" sz="1200">
                <a:solidFill>
                  <a:srgbClr val="FFFF00"/>
                </a:solidFill>
              </a:rPr>
              <a:t>Identity</a:t>
            </a:r>
            <a:endParaRPr b="0" sz="12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AutoNum type="arabicPeriod"/>
            </a:pPr>
            <a:r>
              <a:rPr b="0" lang="en" sz="1000">
                <a:solidFill>
                  <a:srgbClr val="FFFF00"/>
                </a:solidFill>
              </a:rPr>
              <a:t>Microsoft Entra Audit – Information about changes applied to your tenant</a:t>
            </a:r>
            <a:endParaRPr b="0" sz="10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AutoNum type="arabicPeriod"/>
            </a:pPr>
            <a:r>
              <a:rPr b="0" lang="en" sz="1000">
                <a:solidFill>
                  <a:srgbClr val="FFFF00"/>
                </a:solidFill>
              </a:rPr>
              <a:t>Microsoft Entra Sign-ins – Information about sign-ins and how your resources are used by your users</a:t>
            </a:r>
            <a:endParaRPr b="0" sz="10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AutoNum type="arabicPeriod"/>
            </a:pPr>
            <a:r>
              <a:rPr b="0" lang="en" sz="1000">
                <a:solidFill>
                  <a:srgbClr val="FFFF00"/>
                </a:solidFill>
              </a:rPr>
              <a:t>Microsoft Entra Provisioning – Activities performed by the provisioning service</a:t>
            </a:r>
            <a:endParaRPr b="0" sz="1000">
              <a:solidFill>
                <a:srgbClr val="FFFF00"/>
              </a:solidFill>
            </a:endParaRPr>
          </a:p>
        </p:txBody>
      </p:sp>
      <p:pic>
        <p:nvPicPr>
          <p:cNvPr id="125" name="Google Shape;1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1375" y="0"/>
            <a:ext cx="2907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0"/>
          <p:cNvSpPr txBox="1"/>
          <p:nvPr/>
        </p:nvSpPr>
        <p:spPr>
          <a:xfrm>
            <a:off x="6662975" y="4741775"/>
            <a:ext cx="2023800" cy="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</a:rPr>
              <a:t>Photo by </a:t>
            </a:r>
            <a:r>
              <a:rPr lang="en" sz="900" u="sng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Venti Views</a:t>
            </a:r>
            <a:r>
              <a:rPr lang="en" sz="900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</a:rPr>
              <a:t> on </a:t>
            </a:r>
            <a:r>
              <a:rPr lang="en" sz="900" u="sng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Unsplash</a:t>
            </a:r>
            <a:endParaRPr sz="900">
              <a:solidFill>
                <a:srgbClr val="FFFF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FFFF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/>
          <p:nvPr>
            <p:ph idx="4294967295" type="title"/>
          </p:nvPr>
        </p:nvSpPr>
        <p:spPr>
          <a:xfrm>
            <a:off x="303300" y="1073150"/>
            <a:ext cx="5754300" cy="31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600"/>
              <a:buChar char="❏"/>
            </a:pPr>
            <a:r>
              <a:rPr b="0" lang="en" sz="1200">
                <a:solidFill>
                  <a:srgbClr val="FFFF00"/>
                </a:solidFill>
              </a:rPr>
              <a:t>An event in CloudTrail is the record of an activity in an AWS account</a:t>
            </a:r>
            <a:br>
              <a:rPr b="0" lang="en" sz="1200">
                <a:solidFill>
                  <a:srgbClr val="FFFF00"/>
                </a:solidFill>
              </a:rPr>
            </a:br>
            <a:endParaRPr b="0" sz="1200">
              <a:solidFill>
                <a:srgbClr val="FFFF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600"/>
              <a:buChar char="❏"/>
            </a:pPr>
            <a:r>
              <a:rPr b="0" lang="en" sz="1200">
                <a:solidFill>
                  <a:srgbClr val="FFFF00"/>
                </a:solidFill>
              </a:rPr>
              <a:t>CloudTrail events provide a history of both API and non-API account activity made through AWS services</a:t>
            </a:r>
            <a:endParaRPr b="0" sz="1200">
              <a:solidFill>
                <a:srgbClr val="FFFF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>
              <a:solidFill>
                <a:srgbClr val="FFFF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Char char="❏"/>
            </a:pPr>
            <a:r>
              <a:rPr b="0" lang="en" sz="1200">
                <a:solidFill>
                  <a:srgbClr val="FFFF00"/>
                </a:solidFill>
              </a:rPr>
              <a:t>Three types of CloudTrail events:</a:t>
            </a:r>
            <a:endParaRPr b="0" sz="12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AutoNum type="arabicPeriod"/>
            </a:pPr>
            <a:r>
              <a:rPr b="0" lang="en" sz="1000">
                <a:solidFill>
                  <a:srgbClr val="FFFF00"/>
                </a:solidFill>
              </a:rPr>
              <a:t>Management events</a:t>
            </a:r>
            <a:endParaRPr b="0" sz="10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AutoNum type="arabicPeriod"/>
            </a:pPr>
            <a:r>
              <a:rPr b="0" lang="en" sz="1000">
                <a:solidFill>
                  <a:srgbClr val="FFFF00"/>
                </a:solidFill>
              </a:rPr>
              <a:t>Data events</a:t>
            </a:r>
            <a:endParaRPr b="0" sz="1000">
              <a:solidFill>
                <a:srgbClr val="FFFF00"/>
              </a:solidFill>
            </a:endParaRPr>
          </a:p>
          <a:p>
            <a:pPr indent="-292100" lvl="0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000"/>
              <a:buAutoNum type="arabicPeriod"/>
            </a:pPr>
            <a:r>
              <a:rPr b="0" lang="en" sz="1000">
                <a:solidFill>
                  <a:srgbClr val="FFFF00"/>
                </a:solidFill>
              </a:rPr>
              <a:t>Insights events</a:t>
            </a:r>
            <a:endParaRPr b="0" sz="1000">
              <a:solidFill>
                <a:srgbClr val="FFFF00"/>
              </a:solidFill>
            </a:endParaRPr>
          </a:p>
        </p:txBody>
      </p:sp>
      <p:sp>
        <p:nvSpPr>
          <p:cNvPr id="132" name="Google Shape;132;p21"/>
          <p:cNvSpPr txBox="1"/>
          <p:nvPr>
            <p:ph idx="4294967295" type="title"/>
          </p:nvPr>
        </p:nvSpPr>
        <p:spPr>
          <a:xfrm>
            <a:off x="311700" y="457050"/>
            <a:ext cx="4260300" cy="6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FFFF00"/>
                </a:solidFill>
              </a:rPr>
              <a:t>Understanding AWS CloudTrail</a:t>
            </a:r>
            <a:endParaRPr sz="20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00"/>
              </a:solidFill>
            </a:endParaRPr>
          </a:p>
        </p:txBody>
      </p:sp>
      <p:pic>
        <p:nvPicPr>
          <p:cNvPr id="133" name="Google Shape;13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775" y="0"/>
            <a:ext cx="28932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1"/>
          <p:cNvSpPr txBox="1"/>
          <p:nvPr/>
        </p:nvSpPr>
        <p:spPr>
          <a:xfrm>
            <a:off x="6660588" y="4787400"/>
            <a:ext cx="2073600" cy="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</a:rPr>
              <a:t>Photo by</a:t>
            </a:r>
            <a:r>
              <a:rPr lang="en" sz="900">
                <a:solidFill>
                  <a:srgbClr val="FFFF00"/>
                </a:solidFill>
                <a:uFill>
                  <a:noFill/>
                </a:uFill>
                <a:latin typeface="Raleway Thin"/>
                <a:ea typeface="Raleway Thin"/>
                <a:cs typeface="Raleway Thin"/>
                <a:sym typeface="Raleway Thi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900" u="sng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Russell Ferrer</a:t>
            </a:r>
            <a:r>
              <a:rPr lang="en" sz="900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</a:rPr>
              <a:t> on</a:t>
            </a:r>
            <a:r>
              <a:rPr lang="en" sz="900" u="sng">
                <a:solidFill>
                  <a:srgbClr val="FFFF00"/>
                </a:solidFill>
                <a:latin typeface="Raleway Thin"/>
                <a:ea typeface="Raleway Thin"/>
                <a:cs typeface="Raleway Thin"/>
                <a:sym typeface="Raleway Thi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Unsplash</a:t>
            </a:r>
            <a:endParaRPr sz="900">
              <a:solidFill>
                <a:srgbClr val="FFFF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